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82" r:id="rId5"/>
    <p:sldId id="283" r:id="rId6"/>
    <p:sldId id="258" r:id="rId7"/>
    <p:sldId id="275" r:id="rId8"/>
    <p:sldId id="259" r:id="rId9"/>
    <p:sldId id="261" r:id="rId10"/>
    <p:sldId id="284" r:id="rId11"/>
    <p:sldId id="285" r:id="rId12"/>
    <p:sldId id="286" r:id="rId13"/>
    <p:sldId id="263" r:id="rId14"/>
    <p:sldId id="277" r:id="rId15"/>
    <p:sldId id="287" r:id="rId16"/>
    <p:sldId id="278" r:id="rId17"/>
    <p:sldId id="270" r:id="rId18"/>
    <p:sldId id="271" r:id="rId19"/>
    <p:sldId id="272" r:id="rId20"/>
    <p:sldId id="273" r:id="rId21"/>
    <p:sldId id="276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5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rhymesee" TargetMode="External"/><Relationship Id="rId2" Type="http://schemas.openxmlformats.org/officeDocument/2006/relationships/hyperlink" Target="https://vk.com/club11569791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458200" cy="3787279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Задания, развивающие творческое воображение </a:t>
            </a:r>
            <a:r>
              <a:rPr lang="ru-RU" dirty="0" smtClean="0"/>
              <a:t>учащихся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/>
              <a:t>Стрекач Инесса Ивановна, </a:t>
            </a:r>
            <a:endParaRPr lang="ru-RU" dirty="0" smtClean="0"/>
          </a:p>
          <a:p>
            <a:pPr algn="r"/>
            <a:r>
              <a:rPr lang="ru-RU" b="1" dirty="0" smtClean="0"/>
              <a:t>учитель русского языка и литературы </a:t>
            </a:r>
          </a:p>
          <a:p>
            <a:pPr algn="r"/>
            <a:r>
              <a:rPr lang="ru-RU" b="1" dirty="0" smtClean="0"/>
              <a:t>ГУО «Средняя школа №87 г. Минска»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 изучении тем «Синтаксическая роль инфинитива» и «Тире меду подлежащим и сказуемым</a:t>
            </a:r>
            <a:r>
              <a:rPr lang="ru-RU" dirty="0" smtClean="0"/>
              <a:t>»: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Федосьи</a:t>
            </a:r>
            <a:r>
              <a:rPr lang="ru-RU" dirty="0" smtClean="0"/>
              <a:t> Васильевны из чеховского «Переполоха» – «Желанье властвовать», «Жить ради власти – страдать от непонимания». Для Аси из одноименного произведения И.С.Тургенева – «Любить и радовать собою целый свет». Для стихов И.С.Тургенева – «Увидеть, понять, донести».</a:t>
            </a:r>
          </a:p>
          <a:p>
            <a:r>
              <a:rPr lang="ru-RU" dirty="0" smtClean="0"/>
              <a:t>Прилагательные </a:t>
            </a:r>
            <a:r>
              <a:rPr lang="ru-RU" dirty="0" smtClean="0"/>
              <a:t>«Красивые, благородные, во всяком тексте угодные». </a:t>
            </a:r>
          </a:p>
          <a:p>
            <a:r>
              <a:rPr lang="ru-RU" dirty="0" smtClean="0"/>
              <a:t>О </a:t>
            </a:r>
            <a:r>
              <a:rPr lang="ru-RU" dirty="0" err="1" smtClean="0"/>
              <a:t>текстообразующей</a:t>
            </a:r>
            <a:r>
              <a:rPr lang="ru-RU" dirty="0" smtClean="0"/>
              <a:t> функции деепричастных оборотов:  «Убыстряя действие, расширяя познание»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</a:t>
            </a:r>
            <a:r>
              <a:rPr lang="ru-RU" dirty="0" err="1" smtClean="0"/>
              <a:t>слогана</a:t>
            </a:r>
            <a:r>
              <a:rPr lang="ru-RU" dirty="0" smtClean="0"/>
              <a:t>, девиза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Создание портрета героя, «рамки для героя», герба, анаграммы его инициалов, подбор костюма героя, рисунка на майку, прозвища, статуса «В контакте» </a:t>
            </a:r>
            <a:r>
              <a:rPr lang="ru-RU" dirty="0" smtClean="0"/>
              <a:t> </a:t>
            </a:r>
            <a:r>
              <a:rPr lang="ru-RU" dirty="0" smtClean="0"/>
              <a:t>Сформулировать это следует с помощью простых предложений, или осложнённых простых предложений, или с однородными членами, или односоставных.</a:t>
            </a:r>
          </a:p>
          <a:p>
            <a:r>
              <a:rPr lang="ru-RU" dirty="0" smtClean="0"/>
              <a:t>Предложите детям вообразить или найти в тексте произведения информацию о том, какую музыку слушает герой, пишет ли картины и какие, и описать это с помощью прилагательных или причастий. Пофантазировать, чистит ли обувь, носит ли перчатки, хромает ли. Пусть опишут его особенности речи, если их нет в тексте, манеру вести себя, смотреть, ходить, есть, спать. Это удобно делать с помощью наречий.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героя с помощью  языкового явления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Подбирать </a:t>
            </a:r>
            <a:r>
              <a:rPr lang="ru-RU" dirty="0" smtClean="0"/>
              <a:t>можно всё: животное, растение, птицу, головной убор, обувь, перчатки - любой элемент одежды, рельеф местности, цвет, фактурный материал, камень, драгоценность, ювелирное украшение, мебель, слово-понятие, вещь. </a:t>
            </a:r>
            <a:r>
              <a:rPr lang="ru-RU" dirty="0" smtClean="0"/>
              <a:t>(Существительные)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Если бы он был водоёмом, то каким? Морем? Тихой речушкой? Бурным потоком?» </a:t>
            </a:r>
            <a:r>
              <a:rPr lang="ru-RU" dirty="0" smtClean="0"/>
              <a:t>(Прилагательные </a:t>
            </a:r>
            <a:r>
              <a:rPr lang="ru-RU" dirty="0" smtClean="0"/>
              <a:t>и </a:t>
            </a:r>
            <a:r>
              <a:rPr lang="ru-RU" dirty="0" smtClean="0"/>
              <a:t>причастия)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Ассоциативные однородные ряды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Члены группы должны придумать вопросы, направленные на нахождение параллелей или несоответствий с ранее изученным материалом, с другими предметами школьной программы, другими областями знания.</a:t>
            </a:r>
          </a:p>
          <a:p>
            <a:r>
              <a:rPr lang="ru-RU" i="1" dirty="0" smtClean="0"/>
              <a:t>Какой корень в слове лечь, если -</a:t>
            </a:r>
            <a:r>
              <a:rPr lang="ru-RU" i="1" dirty="0" err="1" smtClean="0"/>
              <a:t>чь</a:t>
            </a:r>
            <a:r>
              <a:rPr lang="ru-RU" i="1" dirty="0" smtClean="0"/>
              <a:t> – суффикс инфинитива, а в остальных однокоренных словах корень состоит из трёх звуков?</a:t>
            </a:r>
            <a:endParaRPr lang="ru-RU" dirty="0" smtClean="0"/>
          </a:p>
          <a:p>
            <a:r>
              <a:rPr lang="ru-RU" i="1" dirty="0" smtClean="0"/>
              <a:t>- Что соответствует страдательному залогу причастия в английском/испанском/немецком языке?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«Вопросы знатокам»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то13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43753" y="611770"/>
            <a:ext cx="7404711" cy="5553533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Создать </a:t>
            </a:r>
            <a:r>
              <a:rPr lang="ru-RU" dirty="0" smtClean="0"/>
              <a:t>проект, карту передвижений героя, с названиями, отражающими его натуру или события в книге. </a:t>
            </a:r>
            <a:endParaRPr lang="ru-RU" dirty="0" smtClean="0"/>
          </a:p>
          <a:p>
            <a:r>
              <a:rPr lang="ru-RU" dirty="0" smtClean="0"/>
              <a:t>Н.А.Некрасов</a:t>
            </a:r>
            <a:r>
              <a:rPr lang="ru-RU" dirty="0" smtClean="0"/>
              <a:t>: «</a:t>
            </a:r>
            <a:r>
              <a:rPr lang="ru-RU" dirty="0" err="1" smtClean="0"/>
              <a:t>Горелово</a:t>
            </a:r>
            <a:r>
              <a:rPr lang="ru-RU" dirty="0" smtClean="0"/>
              <a:t>, </a:t>
            </a:r>
            <a:r>
              <a:rPr lang="ru-RU" dirty="0" err="1" smtClean="0"/>
              <a:t>Неелово</a:t>
            </a:r>
            <a:r>
              <a:rPr lang="ru-RU" dirty="0" smtClean="0"/>
              <a:t>, </a:t>
            </a:r>
            <a:r>
              <a:rPr lang="ru-RU" dirty="0" err="1" smtClean="0"/>
              <a:t>Неурожайка</a:t>
            </a:r>
            <a:r>
              <a:rPr lang="ru-RU" dirty="0" smtClean="0"/>
              <a:t> </a:t>
            </a:r>
            <a:r>
              <a:rPr lang="ru-RU" dirty="0" err="1" smtClean="0"/>
              <a:t>тож</a:t>
            </a:r>
            <a:r>
              <a:rPr lang="ru-RU" dirty="0" smtClean="0"/>
              <a:t>…»</a:t>
            </a:r>
          </a:p>
          <a:p>
            <a:r>
              <a:rPr lang="ru-RU" dirty="0" smtClean="0"/>
              <a:t>Примеры из работ учащихся: </a:t>
            </a:r>
            <a:r>
              <a:rPr lang="ru-RU" dirty="0" err="1" smtClean="0"/>
              <a:t>Лизоблюдово</a:t>
            </a:r>
            <a:r>
              <a:rPr lang="ru-RU" dirty="0" smtClean="0"/>
              <a:t>, </a:t>
            </a:r>
            <a:r>
              <a:rPr lang="ru-RU" dirty="0" err="1" smtClean="0"/>
              <a:t>Бредятинск</a:t>
            </a:r>
            <a:r>
              <a:rPr lang="ru-RU" dirty="0" smtClean="0"/>
              <a:t>, </a:t>
            </a:r>
            <a:r>
              <a:rPr lang="ru-RU" dirty="0" err="1" smtClean="0"/>
              <a:t>Хорошево</a:t>
            </a:r>
            <a:r>
              <a:rPr lang="ru-RU" dirty="0" smtClean="0"/>
              <a:t>, </a:t>
            </a:r>
            <a:r>
              <a:rPr lang="ru-RU" dirty="0" err="1" smtClean="0"/>
              <a:t>Ничегонеделье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Словообразовательный путеводитель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5376672"/>
          </a:xfrm>
        </p:spPr>
        <p:txBody>
          <a:bodyPr numCol="2">
            <a:normAutofit fontScale="62500" lnSpcReduction="20000"/>
          </a:bodyPr>
          <a:lstStyle/>
          <a:p>
            <a:r>
              <a:rPr lang="ru-RU" sz="2900" dirty="0" smtClean="0"/>
              <a:t>Не </a:t>
            </a:r>
            <a:r>
              <a:rPr lang="ru-RU" sz="2900" dirty="0" smtClean="0"/>
              <a:t>берут сынка ни кнут,</a:t>
            </a:r>
            <a:br>
              <a:rPr lang="ru-RU" sz="2900" dirty="0" smtClean="0"/>
            </a:br>
            <a:r>
              <a:rPr lang="ru-RU" sz="2900" dirty="0" smtClean="0"/>
              <a:t>Ни медовый пряник.</a:t>
            </a:r>
            <a:br>
              <a:rPr lang="ru-RU" sz="2900" dirty="0" smtClean="0"/>
            </a:br>
            <a:r>
              <a:rPr lang="ru-RU" sz="2900" dirty="0" smtClean="0"/>
              <a:t>Мать в агентстве "Красный труд"</a:t>
            </a:r>
            <a:br>
              <a:rPr lang="ru-RU" sz="2900" dirty="0" smtClean="0"/>
            </a:br>
            <a:r>
              <a:rPr lang="ru-RU" sz="2900" dirty="0" smtClean="0"/>
              <a:t>Наняла семь нянек.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Через час у нянек - шок:</a:t>
            </a:r>
            <a:br>
              <a:rPr lang="ru-RU" sz="2900" dirty="0" smtClean="0"/>
            </a:br>
            <a:r>
              <a:rPr lang="ru-RU" sz="2900" dirty="0" smtClean="0"/>
              <a:t>Маленький уродец</a:t>
            </a:r>
            <a:br>
              <a:rPr lang="ru-RU" sz="2900" dirty="0" smtClean="0"/>
            </a:br>
            <a:r>
              <a:rPr lang="ru-RU" sz="2900" dirty="0" smtClean="0"/>
              <a:t>То кота сует в мешок,</a:t>
            </a:r>
            <a:br>
              <a:rPr lang="ru-RU" sz="2900" dirty="0" smtClean="0"/>
            </a:br>
            <a:r>
              <a:rPr lang="ru-RU" sz="2900" dirty="0" smtClean="0"/>
              <a:t>То плюет в колодец.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То полезет озорник</a:t>
            </a:r>
            <a:br>
              <a:rPr lang="ru-RU" sz="2900" dirty="0" smtClean="0"/>
            </a:br>
            <a:r>
              <a:rPr lang="ru-RU" sz="2900" dirty="0" smtClean="0"/>
              <a:t>В пекло раньше бати,</a:t>
            </a:r>
            <a:br>
              <a:rPr lang="ru-RU" sz="2900" dirty="0" smtClean="0"/>
            </a:br>
            <a:r>
              <a:rPr lang="ru-RU" sz="2900" dirty="0" smtClean="0"/>
              <a:t>То развинтит золотник</a:t>
            </a:r>
            <a:br>
              <a:rPr lang="ru-RU" sz="2900" dirty="0" smtClean="0"/>
            </a:br>
            <a:r>
              <a:rPr lang="ru-RU" sz="2900" dirty="0" smtClean="0"/>
              <a:t>(</a:t>
            </a:r>
            <a:r>
              <a:rPr lang="ru-RU" sz="2900" dirty="0" err="1" smtClean="0"/>
              <a:t>Дороженный</a:t>
            </a:r>
            <a:r>
              <a:rPr lang="ru-RU" sz="2900" dirty="0" smtClean="0"/>
              <a:t>, кстати).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Няньки в крик: "Куда??? Постой!!!" </a:t>
            </a:r>
            <a:br>
              <a:rPr lang="ru-RU" sz="2900" dirty="0" smtClean="0"/>
            </a:br>
            <a:r>
              <a:rPr lang="ru-RU" sz="2900" dirty="0" smtClean="0"/>
              <a:t>А в ответ - всё то же.</a:t>
            </a:r>
            <a:br>
              <a:rPr lang="ru-RU" sz="2900" dirty="0" smtClean="0"/>
            </a:br>
            <a:r>
              <a:rPr lang="ru-RU" sz="2900" dirty="0" smtClean="0"/>
              <a:t>Но одна была крутой -</a:t>
            </a:r>
            <a:br>
              <a:rPr lang="ru-RU" sz="2900" dirty="0" smtClean="0"/>
            </a:br>
            <a:r>
              <a:rPr lang="ru-RU" sz="2900" dirty="0" smtClean="0"/>
              <a:t>Врезала по роже!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У пострела глаз распух -</a:t>
            </a:r>
            <a:br>
              <a:rPr lang="ru-RU" sz="2900" dirty="0" smtClean="0"/>
            </a:br>
            <a:r>
              <a:rPr lang="ru-RU" sz="2900" dirty="0" smtClean="0"/>
              <a:t>Знать, кулак был меток.</a:t>
            </a:r>
            <a:br>
              <a:rPr lang="ru-RU" sz="2900" dirty="0" smtClean="0"/>
            </a:br>
            <a:r>
              <a:rPr lang="ru-RU" sz="2900" dirty="0" smtClean="0"/>
              <a:t>"Пусть взамен дадут мне двух, </a:t>
            </a:r>
            <a:br>
              <a:rPr lang="ru-RU" sz="2900" dirty="0" smtClean="0"/>
            </a:br>
            <a:r>
              <a:rPr lang="ru-RU" sz="2900" dirty="0" smtClean="0"/>
              <a:t>Но небитых деток!"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Мать вернулась - вот те раз!</a:t>
            </a:r>
            <a:br>
              <a:rPr lang="ru-RU" sz="2900" dirty="0" smtClean="0"/>
            </a:br>
            <a:r>
              <a:rPr lang="ru-RU" sz="2900" dirty="0" smtClean="0"/>
              <a:t>Нет от нянек толка:</a:t>
            </a:r>
            <a:br>
              <a:rPr lang="ru-RU" sz="2900" dirty="0" smtClean="0"/>
            </a:br>
            <a:r>
              <a:rPr lang="ru-RU" sz="2900" dirty="0" smtClean="0"/>
              <a:t>Был у парня глаз да глаз,</a:t>
            </a:r>
            <a:br>
              <a:rPr lang="ru-RU" sz="2900" dirty="0" smtClean="0"/>
            </a:br>
            <a:r>
              <a:rPr lang="ru-RU" sz="2900" dirty="0" smtClean="0"/>
              <a:t>Нынче - глаз да щелка!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Закусила удила?,</a:t>
            </a:r>
            <a:br>
              <a:rPr lang="ru-RU" sz="2900" dirty="0" smtClean="0"/>
            </a:br>
            <a:r>
              <a:rPr lang="ru-RU" sz="2900" dirty="0" smtClean="0"/>
              <a:t>Закатила сцену:</a:t>
            </a:r>
            <a:br>
              <a:rPr lang="ru-RU" sz="2900" dirty="0" smtClean="0"/>
            </a:br>
            <a:r>
              <a:rPr lang="ru-RU" sz="2900" dirty="0" smtClean="0"/>
              <a:t>"Для чего я отдала</a:t>
            </a:r>
            <a:br>
              <a:rPr lang="ru-RU" sz="2900" dirty="0" smtClean="0"/>
            </a:br>
            <a:r>
              <a:rPr lang="ru-RU" sz="2900" dirty="0" smtClean="0"/>
              <a:t>Семерную цену?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Я ж просила вас добром,</a:t>
            </a:r>
            <a:br>
              <a:rPr lang="ru-RU" sz="2900" dirty="0" smtClean="0"/>
            </a:br>
            <a:r>
              <a:rPr lang="ru-RU" sz="2900" dirty="0" smtClean="0"/>
              <a:t>Чтоб с дитем справлялись,</a:t>
            </a:r>
            <a:br>
              <a:rPr lang="ru-RU" sz="2900" dirty="0" smtClean="0"/>
            </a:br>
            <a:r>
              <a:rPr lang="ru-RU" sz="2900" dirty="0" smtClean="0"/>
              <a:t>Вы ж по лавкам всемером,</a:t>
            </a:r>
            <a:br>
              <a:rPr lang="ru-RU" sz="2900" dirty="0" smtClean="0"/>
            </a:br>
            <a:r>
              <a:rPr lang="ru-RU" sz="2900" dirty="0" smtClean="0"/>
              <a:t>Видимо, валялись!"</a:t>
            </a:r>
            <a:br>
              <a:rPr lang="ru-RU" sz="2900" dirty="0" smtClean="0"/>
            </a:b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ru-RU" sz="2900" dirty="0" smtClean="0"/>
              <a:t>И назад свои рубли</a:t>
            </a:r>
            <a:br>
              <a:rPr lang="ru-RU" sz="2900" dirty="0" smtClean="0"/>
            </a:br>
            <a:r>
              <a:rPr lang="ru-RU" sz="2900" dirty="0" smtClean="0"/>
              <a:t>Стребовала сразу:</a:t>
            </a:r>
            <a:br>
              <a:rPr lang="ru-RU" sz="2900" dirty="0" smtClean="0"/>
            </a:br>
            <a:r>
              <a:rPr lang="ru-RU" sz="2900" dirty="0" smtClean="0"/>
              <a:t>Всемером дитя пасли,</a:t>
            </a:r>
            <a:br>
              <a:rPr lang="ru-RU" sz="2900" dirty="0" smtClean="0"/>
            </a:br>
            <a:r>
              <a:rPr lang="ru-RU" sz="2900" dirty="0" smtClean="0"/>
              <a:t>А оно без глазу!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текст с использованием пословиц, поговорок, скороговорок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Многие народы имеют схожие по смыслу пословицы и поговорки. К примеру, русской пословице "Как волка не корми, он все в лес смотрит" соответствует немецкая "Посади лягушку хоть на золотой стул, все равно она опять в лужу прыгнет".</a:t>
            </a:r>
          </a:p>
          <a:p>
            <a:r>
              <a:rPr lang="ru-RU" dirty="0" smtClean="0"/>
              <a:t>С нашей пословицей "Яблоко от яблони недалеко падает" схожа немецкая "Какое дерево, такая и груша".</a:t>
            </a:r>
          </a:p>
          <a:p>
            <a:r>
              <a:rPr lang="ru-RU" dirty="0" smtClean="0"/>
              <a:t>В таблице даны слева английские пословицы, справа - русские.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«Сравнение пословиц»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 numCol="2">
            <a:normAutofit fontScale="40000" lnSpcReduction="20000"/>
          </a:bodyPr>
          <a:lstStyle/>
          <a:p>
            <a:pPr>
              <a:buNone/>
            </a:pPr>
            <a:r>
              <a:rPr lang="en-US" sz="6400" dirty="0" smtClean="0"/>
              <a:t>A bargain is a bargain</a:t>
            </a: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A bird in the hand is worth two in the bush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A burden of one's own choice is not felt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A bad compromise is better than a good lawsuit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A burnt child dreads the fire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A cat in gloves catches no mice</a:t>
            </a:r>
            <a:endParaRPr lang="ru-RU" sz="6400" dirty="0" smtClean="0"/>
          </a:p>
          <a:p>
            <a:pPr>
              <a:buNone/>
            </a:pPr>
            <a:r>
              <a:rPr lang="en-US" sz="6400" dirty="0" smtClean="0"/>
              <a:t>A civil denial is better than a rude grant</a:t>
            </a: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  </a:t>
            </a:r>
          </a:p>
          <a:p>
            <a:pPr>
              <a:buNone/>
            </a:pPr>
            <a:r>
              <a:rPr lang="ru-RU" sz="6400" dirty="0" smtClean="0"/>
              <a:t>Лучше синица в руках, чем журавль в небе</a:t>
            </a:r>
          </a:p>
          <a:p>
            <a:pPr>
              <a:buNone/>
            </a:pPr>
            <a:r>
              <a:rPr lang="ru-RU" sz="6400" dirty="0" smtClean="0"/>
              <a:t>Уговор дороже денег. 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Своя ноша не тянет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Без труда не вытащишь и рыбки из пруда.</a:t>
            </a:r>
            <a:br>
              <a:rPr lang="ru-RU" sz="6400" dirty="0" smtClean="0"/>
            </a:b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Худой мир лучше доброй ссоры</a:t>
            </a:r>
          </a:p>
          <a:p>
            <a:pPr>
              <a:buNone/>
            </a:pPr>
            <a:r>
              <a:rPr lang="ru-RU" sz="6400" dirty="0" smtClean="0"/>
              <a:t>Обжегшись на молоке, будешь дуть и на воду</a:t>
            </a:r>
          </a:p>
          <a:p>
            <a:pPr>
              <a:buNone/>
            </a:pPr>
            <a:r>
              <a:rPr lang="ru-RU" sz="6400" dirty="0" smtClean="0"/>
              <a:t>Капля в море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Определите, какие пословицы соответствуют друг другу по смыслу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Английская пословица</a:t>
            </a:r>
          </a:p>
          <a:p>
            <a:r>
              <a:rPr lang="en-US" dirty="0" smtClean="0"/>
              <a:t>A bad compromise is better than a good lawsuit</a:t>
            </a:r>
            <a:endParaRPr lang="ru-RU" dirty="0" smtClean="0"/>
          </a:p>
          <a:p>
            <a:r>
              <a:rPr lang="ru-RU" dirty="0" smtClean="0"/>
              <a:t>Перевод</a:t>
            </a:r>
          </a:p>
          <a:p>
            <a:r>
              <a:rPr lang="ru-RU" dirty="0" smtClean="0"/>
              <a:t>Плохой компромисс лучше, чем хорошая тяжба</a:t>
            </a:r>
          </a:p>
          <a:p>
            <a:r>
              <a:rPr lang="ru-RU" dirty="0" smtClean="0"/>
              <a:t>Русский аналог</a:t>
            </a:r>
          </a:p>
          <a:p>
            <a:r>
              <a:rPr lang="ru-RU" dirty="0" smtClean="0"/>
              <a:t>Худой мир лучше доброй ссоры</a:t>
            </a:r>
          </a:p>
          <a:p>
            <a:endParaRPr lang="ru-RU" dirty="0" smtClean="0"/>
          </a:p>
          <a:p>
            <a:r>
              <a:rPr lang="en-US" dirty="0" smtClean="0"/>
              <a:t>A bargain is a bargain</a:t>
            </a:r>
            <a:endParaRPr lang="ru-RU" dirty="0" smtClean="0"/>
          </a:p>
          <a:p>
            <a:r>
              <a:rPr lang="ru-RU" dirty="0" smtClean="0"/>
              <a:t>Сделка есть сделка</a:t>
            </a:r>
          </a:p>
          <a:p>
            <a:r>
              <a:rPr lang="ru-RU" dirty="0" smtClean="0"/>
              <a:t>Уговор дороже денег. </a:t>
            </a:r>
            <a:br>
              <a:rPr lang="ru-RU" dirty="0" smtClean="0"/>
            </a:br>
            <a:r>
              <a:rPr lang="ru-RU" dirty="0" smtClean="0"/>
              <a:t>Уговор святое дело</a:t>
            </a:r>
          </a:p>
          <a:p>
            <a:endParaRPr lang="ru-RU" dirty="0" smtClean="0"/>
          </a:p>
          <a:p>
            <a:r>
              <a:rPr lang="en-US" dirty="0" smtClean="0"/>
              <a:t>A burden of one's own choice is not felt</a:t>
            </a:r>
            <a:endParaRPr lang="ru-RU" dirty="0" smtClean="0"/>
          </a:p>
          <a:p>
            <a:r>
              <a:rPr lang="ru-RU" dirty="0" smtClean="0"/>
              <a:t>Груз, который сам выбрал, несешь не чувствуя</a:t>
            </a:r>
          </a:p>
          <a:p>
            <a:r>
              <a:rPr lang="ru-RU" dirty="0" smtClean="0"/>
              <a:t>Своя ноша не тянет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Ответы: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Агглютинация </a:t>
            </a:r>
            <a:r>
              <a:rPr lang="ru-RU" dirty="0" smtClean="0"/>
              <a:t>– создание новых образов на основе «склеивания» объединения отдельных представлений в единое целое (кентавр, минотавр).</a:t>
            </a:r>
          </a:p>
          <a:p>
            <a:r>
              <a:rPr lang="ru-RU" dirty="0" smtClean="0"/>
              <a:t>Напишите Письмо-сказку о своей жизни, адресованное вашим будущим детям. Или Текст </a:t>
            </a:r>
            <a:r>
              <a:rPr lang="ru-RU" dirty="0" err="1" smtClean="0"/>
              <a:t>радиопередачи-оду</a:t>
            </a:r>
            <a:r>
              <a:rPr lang="ru-RU" dirty="0" smtClean="0"/>
              <a:t>, посвящённую ветеранам разных войн. Колыбельную-басню об игрушках своего младшего брата.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творческого </a:t>
            </a:r>
            <a:r>
              <a:rPr lang="ru-RU" dirty="0" smtClean="0"/>
              <a:t>воображения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Белькова</a:t>
            </a:r>
            <a:r>
              <a:rPr lang="ru-RU" dirty="0" smtClean="0"/>
              <a:t> А. Е., </a:t>
            </a:r>
            <a:r>
              <a:rPr lang="ru-RU" dirty="0" err="1" smtClean="0"/>
              <a:t>Лесниченко</a:t>
            </a:r>
            <a:r>
              <a:rPr lang="ru-RU" dirty="0" smtClean="0"/>
              <a:t> Л. П. Интерактивный метод обучения на уроках русского языка как способ повышения познавательной активности учеников // Молодой ученый. — 2015. — №23. — С. 1068-1071.</a:t>
            </a:r>
          </a:p>
          <a:p>
            <a:pPr lvl="0"/>
            <a:r>
              <a:rPr lang="ru-RU" dirty="0" err="1" smtClean="0"/>
              <a:t>Кашлев</a:t>
            </a:r>
            <a:r>
              <a:rPr lang="ru-RU" dirty="0" smtClean="0"/>
              <a:t> С.С. Технология интерактивного обучения/С.С. </a:t>
            </a:r>
            <a:r>
              <a:rPr lang="ru-RU" dirty="0" err="1" smtClean="0"/>
              <a:t>Кашлев</a:t>
            </a:r>
            <a:r>
              <a:rPr lang="ru-RU" dirty="0" smtClean="0"/>
              <a:t>. – Мн.: Белорусский </a:t>
            </a:r>
            <a:r>
              <a:rPr lang="ru-RU" dirty="0" err="1" smtClean="0"/>
              <a:t>верасень</a:t>
            </a:r>
            <a:r>
              <a:rPr lang="ru-RU" dirty="0" smtClean="0"/>
              <a:t>, 2005. – 196 с. – (Педагогика, обращённая в завтра)</a:t>
            </a:r>
          </a:p>
          <a:p>
            <a:pPr lvl="0"/>
            <a:r>
              <a:rPr lang="ru-RU" dirty="0" smtClean="0"/>
              <a:t>Краевский В. В., Хуторской А. В. Основы обучения: Дидактика и методика. Учеб. пособие для студ. </a:t>
            </a:r>
            <a:r>
              <a:rPr lang="ru-RU" dirty="0" err="1" smtClean="0"/>
              <a:t>высш</a:t>
            </a:r>
            <a:r>
              <a:rPr lang="ru-RU" dirty="0" smtClean="0"/>
              <a:t>. учеб. заведений. — М.: Издательский центр «Академия», 2007. — 352 с.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Литература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6" name="Содержимое 5" descr="IMG_20140127_13045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99580"/>
            <a:ext cx="7277893" cy="5458420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Мастерская художественного перевода</a:t>
            </a:r>
          </a:p>
          <a:p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vk.com/club115697918</a:t>
            </a:r>
            <a:endParaRPr lang="ru-RU" dirty="0" smtClean="0"/>
          </a:p>
          <a:p>
            <a:r>
              <a:rPr lang="ru-RU" dirty="0" smtClean="0"/>
              <a:t>Вижу рифмы</a:t>
            </a:r>
          </a:p>
          <a:p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vk.com/rhymesee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Мотиваторы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Акцентирование - подчеркивание детали, черты, части объекта (шарж, карикатура). Подбор примеров для правила о правописании приставок </a:t>
            </a:r>
            <a:r>
              <a:rPr lang="ru-RU" dirty="0" err="1" smtClean="0"/>
              <a:t>пре</a:t>
            </a:r>
            <a:r>
              <a:rPr lang="ru-RU" dirty="0" smtClean="0"/>
              <a:t>- и при- на одну тему.</a:t>
            </a:r>
          </a:p>
          <a:p>
            <a:r>
              <a:rPr lang="ru-RU" dirty="0" smtClean="0"/>
              <a:t>Запись их «в столбик». Создание текстов с помощью слов, начинающихся на одну букву.</a:t>
            </a: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Приемы творческого </a:t>
            </a:r>
            <a:r>
              <a:rPr lang="ru-RU" dirty="0" smtClean="0"/>
              <a:t>воображения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147248" cy="5589240"/>
          </a:xfrm>
        </p:spPr>
        <p:txBody>
          <a:bodyPr/>
          <a:lstStyle/>
          <a:p>
            <a:pPr lvl="0"/>
            <a:r>
              <a:rPr lang="ru-RU" sz="3200" dirty="0" smtClean="0"/>
              <a:t>Гипербола - преувеличение образа, всех его особенностей. </a:t>
            </a:r>
          </a:p>
          <a:p>
            <a:r>
              <a:rPr lang="ru-RU" sz="3200" dirty="0" smtClean="0"/>
              <a:t>Составление текстов, содержащих только глаголы, только прилагательные.</a:t>
            </a:r>
          </a:p>
          <a:p>
            <a:pPr lvl="0"/>
            <a:r>
              <a:rPr lang="ru-RU" sz="3200" dirty="0" smtClean="0"/>
              <a:t>Литота – преуменьшение образа. Лингвистический эксперимент с исключением какой-либо части речи из теста.</a:t>
            </a:r>
          </a:p>
          <a:p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Приемы творческого </a:t>
            </a:r>
            <a:r>
              <a:rPr lang="ru-RU" dirty="0" smtClean="0"/>
              <a:t>воображения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Подбор </a:t>
            </a:r>
            <a:r>
              <a:rPr lang="ru-RU" dirty="0" smtClean="0"/>
              <a:t>эпитетов, характеризующих языковой термин, персонажа, начинающихся на буквы, из которых оно состоит.</a:t>
            </a:r>
          </a:p>
          <a:p>
            <a:r>
              <a:rPr lang="ru-RU" b="1" dirty="0" smtClean="0"/>
              <a:t>П</a:t>
            </a:r>
            <a:r>
              <a:rPr lang="ru-RU" dirty="0" smtClean="0"/>
              <a:t>овествовательное</a:t>
            </a:r>
          </a:p>
          <a:p>
            <a:r>
              <a:rPr lang="ru-RU" b="1" dirty="0" smtClean="0"/>
              <a:t>Р</a:t>
            </a:r>
            <a:r>
              <a:rPr lang="ru-RU" dirty="0" smtClean="0"/>
              <a:t>аспространенное</a:t>
            </a:r>
          </a:p>
          <a:p>
            <a:r>
              <a:rPr lang="ru-RU" b="1" dirty="0" smtClean="0"/>
              <a:t>Е</a:t>
            </a:r>
            <a:r>
              <a:rPr lang="ru-RU" dirty="0" smtClean="0"/>
              <a:t>динственное</a:t>
            </a:r>
          </a:p>
          <a:p>
            <a:r>
              <a:rPr lang="ru-RU" b="1" dirty="0" smtClean="0"/>
              <a:t>Д</a:t>
            </a:r>
            <a:r>
              <a:rPr lang="ru-RU" dirty="0" smtClean="0"/>
              <a:t>ополненное</a:t>
            </a:r>
          </a:p>
          <a:p>
            <a:r>
              <a:rPr lang="ru-RU" b="1" dirty="0" smtClean="0"/>
              <a:t>Л</a:t>
            </a:r>
            <a:r>
              <a:rPr lang="ru-RU" dirty="0" smtClean="0"/>
              <a:t>юбовное</a:t>
            </a:r>
          </a:p>
          <a:p>
            <a:r>
              <a:rPr lang="ru-RU" b="1" dirty="0" smtClean="0"/>
              <a:t>О</a:t>
            </a:r>
            <a:r>
              <a:rPr lang="ru-RU" dirty="0" smtClean="0"/>
              <a:t>сложнённое</a:t>
            </a:r>
          </a:p>
          <a:p>
            <a:r>
              <a:rPr lang="ru-RU" b="1" dirty="0" smtClean="0"/>
              <a:t>Ж</a:t>
            </a:r>
            <a:r>
              <a:rPr lang="ru-RU" dirty="0" smtClean="0"/>
              <a:t>еланное</a:t>
            </a:r>
          </a:p>
          <a:p>
            <a:r>
              <a:rPr lang="ru-RU" b="1" dirty="0" smtClean="0"/>
              <a:t>Е</a:t>
            </a:r>
            <a:r>
              <a:rPr lang="ru-RU" dirty="0" smtClean="0"/>
              <a:t>лейное</a:t>
            </a:r>
          </a:p>
          <a:p>
            <a:r>
              <a:rPr lang="ru-RU" b="1" dirty="0" smtClean="0"/>
              <a:t>Н</a:t>
            </a:r>
            <a:r>
              <a:rPr lang="ru-RU" dirty="0" smtClean="0"/>
              <a:t>евосклицательное</a:t>
            </a:r>
          </a:p>
          <a:p>
            <a:r>
              <a:rPr lang="ru-RU" b="1" dirty="0" smtClean="0"/>
              <a:t>И</a:t>
            </a:r>
            <a:r>
              <a:rPr lang="ru-RU" dirty="0" smtClean="0"/>
              <a:t>нтересное</a:t>
            </a:r>
          </a:p>
          <a:p>
            <a:r>
              <a:rPr lang="ru-RU" b="1" dirty="0" smtClean="0"/>
              <a:t>Е</a:t>
            </a:r>
            <a:r>
              <a:rPr lang="ru-RU" dirty="0" smtClean="0"/>
              <a:t>жедневное</a:t>
            </a:r>
          </a:p>
          <a:p>
            <a:r>
              <a:rPr lang="ru-RU" dirty="0" smtClean="0"/>
              <a:t>Игра с двумя значениями слова «предложение»: синтаксическая единица и о браке.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Аллитерация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Условия игры для учащихся 5-6 классов требуют заменить в тексте основное слово (например, название главного героя-животного) описательными словосочетаниями или синонимами 8-10 раз, не повторяясь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«Табу»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Приём, в  его основу которого положен принцип </a:t>
            </a:r>
            <a:r>
              <a:rPr lang="ru-RU" dirty="0" err="1" smtClean="0"/>
              <a:t>копирайтинга</a:t>
            </a:r>
            <a:r>
              <a:rPr lang="ru-RU" dirty="0" smtClean="0"/>
              <a:t>. Он адресован старшеклассникам. Небольшой текст необходимо пересказать письменно, не повторив ни единого слова, но сохранив смысл и  содержание произведения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«По-другому»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Десятиклассникам в процессе повторения сведений о лексике можно предложить составленное с употреблением устаревших слов письмо или отрывок из летописи, который необходимо пересказать или перевести с древнерусского на современный язык. Некоторые слова дословно перевести будет невозможно, и таким образом они узнают о различиях между архаизмами и историзмами.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«Письмо из прошлого»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Приём предполагает распределение ролей: юристы, журналисты, учёные, поэты (или писатели). При работе над теоретическим понятием, языковым явлением учащимся предлагается текст о нём, созданный в разговорном стиле, преобразовать в текст либо научного стиля (учёные), либо публицистического (журналисты), либо официально-делового (юристы), либо художественного (поэты).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«Профессионалы»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311</TotalTime>
  <Words>1134</Words>
  <Application>Microsoft Office PowerPoint</Application>
  <PresentationFormat>Экран (4:3)</PresentationFormat>
  <Paragraphs>107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Задания, развивающие творческое воображение учащихся </vt:lpstr>
      <vt:lpstr>Приемы творческого воображения </vt:lpstr>
      <vt:lpstr>Приемы творческого воображения </vt:lpstr>
      <vt:lpstr>Приемы творческого воображения </vt:lpstr>
      <vt:lpstr>Аллитерация</vt:lpstr>
      <vt:lpstr>«Табу»</vt:lpstr>
      <vt:lpstr>«По-другому»</vt:lpstr>
      <vt:lpstr>«Письмо из прошлого»</vt:lpstr>
      <vt:lpstr>«Профессионалы» </vt:lpstr>
      <vt:lpstr>Создание слогана, девиза</vt:lpstr>
      <vt:lpstr>Характеристика героя с помощью  языкового явления</vt:lpstr>
      <vt:lpstr>Ассоциативные однородные ряды</vt:lpstr>
      <vt:lpstr>«Вопросы знатокам»</vt:lpstr>
      <vt:lpstr>Слайд 14</vt:lpstr>
      <vt:lpstr>Словообразовательный путеводитель</vt:lpstr>
      <vt:lpstr>Составьте текст с использованием пословиц, поговорок, скороговорок</vt:lpstr>
      <vt:lpstr>«Сравнение пословиц» </vt:lpstr>
      <vt:lpstr>Определите, какие пословицы соответствуют друг другу по смыслу </vt:lpstr>
      <vt:lpstr>Ответы:  </vt:lpstr>
      <vt:lpstr>Литература </vt:lpstr>
      <vt:lpstr>Спасибо за внимание!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интереса к изучению русского языка и литературы через использование нестандартных форм и приёмов на уроках русского языка и литературы </dc:title>
  <dc:creator>admin</dc:creator>
  <cp:lastModifiedBy>admin</cp:lastModifiedBy>
  <cp:revision>17</cp:revision>
  <dcterms:created xsi:type="dcterms:W3CDTF">2017-10-30T15:42:53Z</dcterms:created>
  <dcterms:modified xsi:type="dcterms:W3CDTF">2019-02-06T19:35:12Z</dcterms:modified>
</cp:coreProperties>
</file>